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263" r:id="rId4"/>
    <p:sldId id="264" r:id="rId5"/>
    <p:sldId id="27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5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50"/>
    <p:restoredTop sz="50000"/>
  </p:normalViewPr>
  <p:slideViewPr>
    <p:cSldViewPr snapToGrid="0" snapToObjects="1">
      <p:cViewPr varScale="1">
        <p:scale>
          <a:sx n="52" d="100"/>
          <a:sy n="52" d="100"/>
        </p:scale>
        <p:origin x="-11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E894-30F0-7A41-BB27-63AA0C9FB4AC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7D170-C906-434C-ACB7-EA24A2DBE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2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D170-C906-434C-ACB7-EA24A2DBE8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89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49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8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86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50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14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19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8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01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74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88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07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3122-A9A8-6F45-BA65-CC1EEFE35C23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4F36-25EF-5F4C-836F-E18A03682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41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7"/>
          <p:cNvSpPr txBox="1">
            <a:spLocks/>
          </p:cNvSpPr>
          <p:nvPr/>
        </p:nvSpPr>
        <p:spPr>
          <a:xfrm>
            <a:off x="0" y="1845733"/>
            <a:ext cx="10380133" cy="2494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  <a:t>Riadené Aktívne Učenie</a:t>
            </a:r>
            <a:b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</a:br>
            <a:r>
              <a:rPr kumimoji="0" lang="sk-SK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  <a:t/>
            </a:r>
            <a:br>
              <a:rPr kumimoji="0" lang="sk-SK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</a:br>
            <a:r>
              <a:rPr kumimoji="0" lang="sk-SK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  <a:t>Zuzana a Peter Bero</a:t>
            </a:r>
            <a:endParaRPr kumimoji="0" lang="sk-SK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PECIATKA_RA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83436">
            <a:off x="9079962" y="2152513"/>
            <a:ext cx="2888414" cy="29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0" y="332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Učiteľ kladie dobré otázky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5" name="Obrázok 4" descr="zasada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115" y="2123171"/>
            <a:ext cx="5020733" cy="5020733"/>
          </a:xfrm>
          <a:prstGeom prst="rect">
            <a:avLst/>
          </a:prstGeom>
        </p:spPr>
      </p:pic>
      <p:sp>
        <p:nvSpPr>
          <p:cNvPr id="10" name="Obláčik 9"/>
          <p:cNvSpPr/>
          <p:nvPr/>
        </p:nvSpPr>
        <p:spPr>
          <a:xfrm>
            <a:off x="948267" y="1557867"/>
            <a:ext cx="4961466" cy="2810933"/>
          </a:xfrm>
          <a:prstGeom prst="cloudCallout">
            <a:avLst>
              <a:gd name="adj1" fmla="val 23194"/>
              <a:gd name="adj2" fmla="val 733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lam" pitchFamily="2" charset="-18"/>
                <a:cs typeface="Kalam" pitchFamily="2" charset="-18"/>
              </a:rPr>
              <a:t>Ako ste to pochopili?</a:t>
            </a:r>
            <a:endParaRPr lang="sk-SK" sz="3600" dirty="0">
              <a:solidFill>
                <a:schemeClr val="tx1">
                  <a:lumMod val="75000"/>
                  <a:lumOff val="25000"/>
                </a:schemeClr>
              </a:solidFill>
              <a:latin typeface="Kalam" pitchFamily="2" charset="-18"/>
              <a:cs typeface="Kalam" pitchFamily="2" charset="-18"/>
            </a:endParaRPr>
          </a:p>
        </p:txBody>
      </p:sp>
      <p:sp>
        <p:nvSpPr>
          <p:cNvPr id="11" name="Obláčik 10"/>
          <p:cNvSpPr/>
          <p:nvPr/>
        </p:nvSpPr>
        <p:spPr>
          <a:xfrm>
            <a:off x="948267" y="1557867"/>
            <a:ext cx="4961466" cy="2810933"/>
          </a:xfrm>
          <a:prstGeom prst="cloudCallout">
            <a:avLst>
              <a:gd name="adj1" fmla="val 23194"/>
              <a:gd name="adj2" fmla="val 733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lam" pitchFamily="2" charset="-18"/>
                <a:cs typeface="Kalam" pitchFamily="2" charset="-18"/>
              </a:rPr>
              <a:t>Pochopili ste?</a:t>
            </a:r>
            <a:endParaRPr lang="sk-SK" sz="3600" dirty="0">
              <a:solidFill>
                <a:schemeClr val="tx1">
                  <a:lumMod val="75000"/>
                  <a:lumOff val="25000"/>
                </a:schemeClr>
              </a:solidFill>
              <a:latin typeface="Kalam" pitchFamily="2" charset="-18"/>
              <a:cs typeface="Kala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0" y="332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Učiteľ inšpiruje a motivuje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7" name="Obrázok 6" descr="zasada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048" y="1498600"/>
            <a:ext cx="5003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0" y="332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Obsah je prostriedkom, nie cieľom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5" name="Obrázok 4" descr="zasada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848" y="978987"/>
            <a:ext cx="5461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/>
          <p:cNvSpPr txBox="1"/>
          <p:nvPr/>
        </p:nvSpPr>
        <p:spPr>
          <a:xfrm>
            <a:off x="515376" y="1463404"/>
            <a:ext cx="112871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Žiaci sú aktívni, samostatne aj v skupinách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Žiaci dostávajú dôveru, samostatnosť a zodpovednosť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Žiaci diskutujú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Učiteľ dáva dobré otázky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Učiteľ moderuje a usmerňuje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Učiteľ inšpiruje a motivuje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Obsah je prostriedkom, nie cieľom</a:t>
            </a:r>
            <a:endParaRPr lang="en-US" sz="3200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0" y="332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</a:t>
            </a:r>
            <a:r>
              <a:rPr lang="sk-SK" sz="3600" b="1" dirty="0" smtClean="0">
                <a:latin typeface="Kalam" pitchFamily="2" charset="-18"/>
                <a:cs typeface="Kalam" pitchFamily="2" charset="-18"/>
              </a:rPr>
              <a:t> R∙A∙U – zásady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  <a:t>	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  <a:t>R∙A∙U – pravidlá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lam" pitchFamily="2" charset="-18"/>
              <a:ea typeface="+mj-ea"/>
              <a:cs typeface="Kalam" pitchFamily="2" charset="-18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931323" y="1972737"/>
            <a:ext cx="10803467" cy="3428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Pravidlo 1: Žiacke bytosti nemôžeme naučiť, 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           musia sa naučiť sami.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Pravidlo 2: Všetko čo môže urobiť žiacka bytosť, 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            nech urobí žiacka bytosť.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Pravidlo 3: Buďte trpezliví.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...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Pravidlo 6: Neberte sa príliš vážne.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lam" pitchFamily="2" charset="-18"/>
              <a:ea typeface="+mn-ea"/>
              <a:cs typeface="Kalam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lam" pitchFamily="2" charset="-18"/>
              <a:ea typeface="+mn-ea"/>
              <a:cs typeface="Kala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/>
          <p:cNvSpPr txBox="1"/>
          <p:nvPr/>
        </p:nvSpPr>
        <p:spPr>
          <a:xfrm>
            <a:off x="515376" y="1789073"/>
            <a:ext cx="8761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To bola skvelá učiteľka – naučila ma</a:t>
            </a:r>
            <a:b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</a:b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 rysovať trojuholník aj pravidelný šesťuholník!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To bola skvelá učiteľka – naučila ma riešiť</a:t>
            </a:r>
            <a:b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</a:b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 problémy a zvládať svoj život!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0" y="6558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0 20 rokov...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5" name="Obrázok 4" descr="PECIATKA_RA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83436">
            <a:off x="8673561" y="2779046"/>
            <a:ext cx="2888414" cy="29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"/>
          <p:cNvSpPr txBox="1"/>
          <p:nvPr/>
        </p:nvSpPr>
        <p:spPr>
          <a:xfrm>
            <a:off x="0" y="6558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Čas na diskusiu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1024529" y="1916832"/>
            <a:ext cx="81194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11. apríl 2019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Zvolen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www.skolarau.sk</a:t>
            </a:r>
          </a:p>
          <a:p>
            <a:pPr>
              <a:spcAft>
                <a:spcPts val="1200"/>
              </a:spcAft>
            </a:pPr>
            <a:endParaRPr lang="sk-SK" sz="3200" dirty="0" smtClean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0" y="7278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Konferencia </a:t>
            </a:r>
            <a:r>
              <a:rPr lang="sk-SK" sz="3600" b="1" dirty="0" smtClean="0">
                <a:latin typeface="Kalam" pitchFamily="2" charset="-18"/>
                <a:cs typeface="Kalam" pitchFamily="2" charset="-18"/>
              </a:rPr>
              <a:t>R∙A∙U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5" name="Obrázok 4" descr="PECIATKA_RA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83436">
            <a:off x="8571963" y="2538511"/>
            <a:ext cx="2888414" cy="29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0" y="1916832"/>
            <a:ext cx="1219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Ďakujeme, že ste s nami boli.</a:t>
            </a:r>
          </a:p>
          <a:p>
            <a:pPr algn="ctr">
              <a:spcAft>
                <a:spcPts val="120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596365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  <a:t>Riadené Aktívne Učenie</a:t>
            </a:r>
            <a:endParaRPr kumimoji="0" lang="sk-SK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lam" pitchFamily="2" charset="-18"/>
              <a:ea typeface="+mj-ea"/>
              <a:cs typeface="Kalam" pitchFamily="2" charset="-18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0" y="1916832"/>
            <a:ext cx="121920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lam" pitchFamily="2" charset="-18"/>
              <a:ea typeface="+mn-ea"/>
              <a:cs typeface="Kalam" pitchFamily="2" charset="-18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8000" dirty="0" smtClean="0">
                <a:latin typeface="Kalam" pitchFamily="2" charset="-18"/>
                <a:cs typeface="Kalam" pitchFamily="2" charset="-18"/>
              </a:rPr>
              <a:t>Kde sa vzalo</a:t>
            </a:r>
            <a:r>
              <a:rPr kumimoji="0" lang="sk-SK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?</a:t>
            </a:r>
            <a:endParaRPr kumimoji="0" lang="sk-SK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lam" pitchFamily="2" charset="-18"/>
              <a:ea typeface="+mn-ea"/>
              <a:cs typeface="Kalam" pitchFamily="2" charset="-18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lam" pitchFamily="2" charset="-18"/>
              <a:ea typeface="+mn-ea"/>
              <a:cs typeface="Kalam" pitchFamily="2" charset="-18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0" y="2269064"/>
            <a:ext cx="121920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lam" pitchFamily="2" charset="-18"/>
              <a:ea typeface="+mn-ea"/>
              <a:cs typeface="Kalam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n-ea"/>
                <a:cs typeface="Kalam" pitchFamily="2" charset="-18"/>
              </a:rPr>
              <a:t>Prečo?</a:t>
            </a:r>
            <a:endParaRPr kumimoji="0" lang="sk-SK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lam" pitchFamily="2" charset="-18"/>
              <a:ea typeface="+mn-ea"/>
              <a:cs typeface="Kalam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lam" pitchFamily="2" charset="-18"/>
              <a:ea typeface="+mn-ea"/>
              <a:cs typeface="Kalam" pitchFamily="2" charset="-18"/>
            </a:endParaRPr>
          </a:p>
        </p:txBody>
      </p:sp>
      <p:pic>
        <p:nvPicPr>
          <p:cNvPr id="7" name="Obrázok 6" descr="ferrar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470" y="1942892"/>
            <a:ext cx="5087060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 build="allAtOnce"/>
      <p:bldP spid="10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2"/>
          <p:cNvSpPr txBox="1"/>
          <p:nvPr/>
        </p:nvSpPr>
        <p:spPr>
          <a:xfrm>
            <a:off x="0" y="7221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Téma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0" y="242088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Zvyšovanie učiteľských platov</a:t>
            </a:r>
            <a:endParaRPr lang="en-US" sz="3200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"/>
          <p:cNvSpPr txBox="1"/>
          <p:nvPr/>
        </p:nvSpPr>
        <p:spPr>
          <a:xfrm>
            <a:off x="0" y="7898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Reflexia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15376" y="1890223"/>
            <a:ext cx="81194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Mali ste dosť času?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Koľko nápadov ste vyhodnotili?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Ako vás to bavilo?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k-SK" sz="3200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 Prečo sme vám to spravili? </a:t>
            </a:r>
            <a:endParaRPr lang="en-US" sz="3200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596365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lam" pitchFamily="2" charset="-18"/>
                <a:ea typeface="+mj-ea"/>
                <a:cs typeface="Kalam" pitchFamily="2" charset="-18"/>
              </a:rPr>
              <a:t>Riadené Aktívne Učenie</a:t>
            </a:r>
            <a:endParaRPr kumimoji="0" lang="sk-SK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lam" pitchFamily="2" charset="-18"/>
              <a:ea typeface="+mj-ea"/>
              <a:cs typeface="Kala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0" y="332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Žiak dostáva samostatnosť, dôveru a zodpovednosť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5" name="Obrázok 4" descr="zasada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315" y="819167"/>
            <a:ext cx="5658352" cy="56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0" y="332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Žiak je aktívny – samostatne aj v skupinách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6" name="Obrázok 5" descr="zasada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33" y="821266"/>
            <a:ext cx="6036733" cy="60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0" y="332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Žiak diskutuje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5" name="Obrázok 4" descr="zasada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39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5841999"/>
            <a:ext cx="2249512" cy="13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0" y="3326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292929"/>
                </a:solidFill>
                <a:latin typeface="Kalam" charset="0"/>
                <a:ea typeface="Kalam" charset="0"/>
                <a:cs typeface="Kalam" charset="0"/>
              </a:rPr>
              <a:t>	Učiteľ moderuje a usmerňuje</a:t>
            </a:r>
            <a:endParaRPr lang="en-US" sz="3600" b="1" dirty="0">
              <a:solidFill>
                <a:srgbClr val="292929"/>
              </a:solidFill>
              <a:latin typeface="Kalam" charset="0"/>
              <a:ea typeface="Kalam" charset="0"/>
              <a:cs typeface="Kalam" charset="0"/>
            </a:endParaRPr>
          </a:p>
        </p:txBody>
      </p:sp>
      <p:pic>
        <p:nvPicPr>
          <p:cNvPr id="6" name="Obrázok 5" descr="zasada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061" y="1131384"/>
            <a:ext cx="5325533" cy="53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141</Words>
  <Application>Microsoft Office PowerPoint</Application>
  <PresentationFormat>Vlastná</PresentationFormat>
  <Paragraphs>63</Paragraphs>
  <Slides>18</Slides>
  <Notes>18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Office Theme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Bero</cp:lastModifiedBy>
  <cp:revision>10</cp:revision>
  <dcterms:created xsi:type="dcterms:W3CDTF">2016-09-12T04:49:49Z</dcterms:created>
  <dcterms:modified xsi:type="dcterms:W3CDTF">2018-05-31T06:50:50Z</dcterms:modified>
</cp:coreProperties>
</file>